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6" r:id="rId6"/>
    <p:sldId id="262" r:id="rId7"/>
    <p:sldId id="263" r:id="rId8"/>
    <p:sldId id="267" r:id="rId9"/>
    <p:sldId id="268" r:id="rId10"/>
    <p:sldId id="269" r:id="rId11"/>
    <p:sldId id="264" r:id="rId12"/>
    <p:sldId id="271" r:id="rId13"/>
    <p:sldId id="270" r:id="rId14"/>
    <p:sldId id="272" r:id="rId15"/>
    <p:sldId id="258" r:id="rId16"/>
    <p:sldId id="273" r:id="rId17"/>
    <p:sldId id="275" r:id="rId18"/>
    <p:sldId id="274" r:id="rId19"/>
    <p:sldId id="265" r:id="rId20"/>
    <p:sldId id="260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63234-F969-4452-9C7A-6AA16F15AA0E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F828C2-D036-43E8-9817-B5B926A1D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18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0" dirty="0" smtClean="0"/>
              <a:t> minutes slide during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minutes Kelly</a:t>
            </a:r>
          </a:p>
          <a:p>
            <a:r>
              <a:rPr lang="en-CA" dirty="0" smtClean="0"/>
              <a:t>successes in restructuring an existing institution by introducing</a:t>
            </a:r>
            <a:r>
              <a:rPr lang="en-CA" baseline="0" dirty="0" smtClean="0"/>
              <a:t> new programming</a:t>
            </a:r>
          </a:p>
          <a:p>
            <a:r>
              <a:rPr lang="en-CA" baseline="0" dirty="0" smtClean="0"/>
              <a:t>One person has the vision – redesign the space; invite community to celebrate (art exhibits)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35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 minutes</a:t>
            </a:r>
          </a:p>
          <a:p>
            <a:r>
              <a:rPr lang="en-US" baseline="0" dirty="0" smtClean="0"/>
              <a:t>Kelly to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Pam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 </a:t>
            </a:r>
          </a:p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 minutes</a:t>
            </a:r>
          </a:p>
          <a:p>
            <a:r>
              <a:rPr lang="en-US" dirty="0" smtClean="0"/>
              <a:t>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 Karen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2.5 minutes Karen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4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 minutes</a:t>
            </a:r>
          </a:p>
          <a:p>
            <a:r>
              <a:rPr lang="en-US" dirty="0" smtClean="0"/>
              <a:t>Pam to talk about her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 minutes</a:t>
            </a:r>
          </a:p>
          <a:p>
            <a:r>
              <a:rPr lang="en-US" dirty="0" smtClean="0"/>
              <a:t>Kelly to talk about Renfrew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 </a:t>
            </a:r>
            <a:r>
              <a:rPr lang="en-US" baseline="0" dirty="0" smtClean="0"/>
              <a:t>minutes</a:t>
            </a:r>
          </a:p>
          <a:p>
            <a:r>
              <a:rPr lang="en-US" baseline="0" dirty="0" smtClean="0"/>
              <a:t>Karen to talk about </a:t>
            </a:r>
            <a:r>
              <a:rPr lang="en-US" baseline="0" dirty="0" err="1" smtClean="0"/>
              <a:t>Arnprior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Minutes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of us to go through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.5 minute</a:t>
            </a:r>
          </a:p>
          <a:p>
            <a:r>
              <a:rPr lang="en-US" dirty="0" smtClean="0"/>
              <a:t>Each</a:t>
            </a:r>
            <a:r>
              <a:rPr lang="en-US" baseline="0" dirty="0" smtClean="0"/>
              <a:t> of us gives our outrageous examples…</a:t>
            </a:r>
          </a:p>
          <a:p>
            <a:r>
              <a:rPr lang="en-US" baseline="0" dirty="0" smtClean="0"/>
              <a:t>(giggles)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 minutes </a:t>
            </a:r>
          </a:p>
          <a:p>
            <a:r>
              <a:rPr lang="en-US" dirty="0" smtClean="0"/>
              <a:t>Karen – overview of “One person does it all”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minutes</a:t>
            </a:r>
          </a:p>
          <a:p>
            <a:r>
              <a:rPr lang="en-CA" dirty="0" smtClean="0"/>
              <a:t>Karen </a:t>
            </a:r>
          </a:p>
          <a:p>
            <a:r>
              <a:rPr lang="en-CA" dirty="0" smtClean="0"/>
              <a:t>Because you are the face</a:t>
            </a:r>
            <a:r>
              <a:rPr lang="en-CA" baseline="0" dirty="0" smtClean="0"/>
              <a:t> of the library - h</a:t>
            </a:r>
            <a:r>
              <a:rPr lang="en-CA" dirty="0" smtClean="0"/>
              <a:t>arness</a:t>
            </a:r>
            <a:r>
              <a:rPr lang="en-CA" baseline="0" dirty="0" smtClean="0"/>
              <a:t> that insight of your community; contact the key players; work in concert with them and start creating!</a:t>
            </a:r>
          </a:p>
          <a:p>
            <a:r>
              <a:rPr lang="en-CA" baseline="0" dirty="0" smtClean="0"/>
              <a:t>Fortunate to have reserves to </a:t>
            </a:r>
            <a:r>
              <a:rPr lang="en-CA" baseline="0" dirty="0" err="1" smtClean="0"/>
              <a:t>kickstart</a:t>
            </a:r>
            <a:r>
              <a:rPr lang="en-CA" baseline="0" dirty="0" smtClean="0"/>
              <a:t> the moveable shelving project – create momentum to get buy-in from community groups / individuals.</a:t>
            </a:r>
          </a:p>
          <a:p>
            <a:r>
              <a:rPr lang="en-CA" baseline="0" dirty="0" smtClean="0"/>
              <a:t>Set your goal.  </a:t>
            </a:r>
          </a:p>
          <a:p>
            <a:r>
              <a:rPr lang="en-CA" baseline="0" dirty="0" smtClean="0"/>
              <a:t>Maintain a focussed, clear path and rationalize your every step</a:t>
            </a:r>
          </a:p>
          <a:p>
            <a:r>
              <a:rPr lang="en-CA" baseline="0" dirty="0" smtClean="0"/>
              <a:t>Community buys in when they see progress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79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</a:t>
            </a:r>
            <a:r>
              <a:rPr lang="en-CA" dirty="0" err="1" smtClean="0"/>
              <a:t>mintues</a:t>
            </a:r>
            <a:endParaRPr lang="en-CA" dirty="0" smtClean="0"/>
          </a:p>
          <a:p>
            <a:r>
              <a:rPr lang="en-CA" dirty="0" smtClean="0"/>
              <a:t>Pam</a:t>
            </a:r>
            <a:r>
              <a:rPr lang="en-CA" baseline="0" dirty="0" smtClean="0"/>
              <a:t> – </a:t>
            </a:r>
          </a:p>
          <a:p>
            <a:r>
              <a:rPr lang="en-CA" baseline="0" dirty="0" smtClean="0"/>
              <a:t>Success of seed library / music collection – community buy-in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28C2-D036-43E8-9817-B5B926A1D9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99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B34F-8E1C-486A-B4FF-FDE03B30214C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3788-8577-4F24-92EC-E48D91263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kthompson@renfrew.library.on.ca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karen@arnpriorlibrary.ca" TargetMode="External"/><Relationship Id="rId4" Type="http://schemas.openxmlformats.org/officeDocument/2006/relationships/hyperlink" Target="mailto:pharris@mississippimills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096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Little Library That Could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15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OLA </a:t>
            </a:r>
            <a:r>
              <a:rPr lang="en-US" dirty="0" err="1" smtClean="0"/>
              <a:t>SuperConference</a:t>
            </a:r>
            <a:r>
              <a:rPr lang="en-US" dirty="0" smtClean="0"/>
              <a:t> Presentation</a:t>
            </a:r>
          </a:p>
          <a:p>
            <a:pPr algn="ctr"/>
            <a:r>
              <a:rPr lang="en-US" dirty="0" smtClean="0"/>
              <a:t>February 2, 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895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Renfrew Public Library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791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Mississippi Mills Public Library – </a:t>
            </a:r>
            <a:r>
              <a:rPr lang="en-US" dirty="0" err="1" smtClean="0"/>
              <a:t>Almonte</a:t>
            </a:r>
            <a:r>
              <a:rPr lang="en-US" dirty="0" smtClean="0"/>
              <a:t> Branch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724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Arnprior</a:t>
            </a:r>
            <a:r>
              <a:rPr lang="en-US" dirty="0" smtClean="0"/>
              <a:t> Public Library</a:t>
            </a:r>
            <a:endParaRPr lang="en-US" dirty="0"/>
          </a:p>
        </p:txBody>
      </p:sp>
      <p:pic>
        <p:nvPicPr>
          <p:cNvPr id="13" name="Picture 12" descr="Pict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3635022" cy="2458720"/>
          </a:xfrm>
          <a:prstGeom prst="rect">
            <a:avLst/>
          </a:prstGeom>
        </p:spPr>
      </p:pic>
      <p:pic>
        <p:nvPicPr>
          <p:cNvPr id="14" name="Picture 13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133600"/>
            <a:ext cx="3797808" cy="2602992"/>
          </a:xfrm>
          <a:prstGeom prst="rect">
            <a:avLst/>
          </a:prstGeom>
        </p:spPr>
      </p:pic>
      <p:pic>
        <p:nvPicPr>
          <p:cNvPr id="15" name="Picture 14" descr="Pictur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352800"/>
            <a:ext cx="3876541" cy="240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Successes on community front</a:t>
            </a:r>
            <a:endParaRPr lang="en-US" dirty="0"/>
          </a:p>
        </p:txBody>
      </p:sp>
      <p:pic>
        <p:nvPicPr>
          <p:cNvPr id="5" name="Content Placeholder 4" descr="renfr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1752600" cy="788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7834" y="6245599"/>
            <a:ext cx="238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Courtesy of Renfrew Mercury</a:t>
            </a:r>
            <a:endParaRPr lang="en-CA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community integration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find (and fill)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 start coming to YOU before you can get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Become a PART of the community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Equipment lending (including bicycles) – brings in different demographics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Outreach – Seniors residences,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600200"/>
            <a:ext cx="3096512" cy="2328480"/>
          </a:xfrm>
          <a:prstGeom prst="rect">
            <a:avLst/>
          </a:prstGeom>
        </p:spPr>
      </p:pic>
      <p:pic>
        <p:nvPicPr>
          <p:cNvPr id="10" name="Picture 9" descr="Pictur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267200"/>
            <a:ext cx="3480816" cy="1956816"/>
          </a:xfrm>
          <a:prstGeom prst="rect">
            <a:avLst/>
          </a:prstGeo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648200"/>
            <a:ext cx="3401287" cy="1913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Small Town Politics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75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Challenge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 Where do libraries fit in?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 Constant justification for our services</a:t>
            </a:r>
          </a:p>
          <a:p>
            <a:pPr lvl="2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“Hey look at me too”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Board development / profile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1400" dirty="0" smtClean="0"/>
          </a:p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Advantage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 Word of mouth spreads quickly among supporters – use that support to have them lobby on behalf of the library.  Politicians listen to the ratepayers!</a:t>
            </a:r>
          </a:p>
          <a:p>
            <a:pPr marL="457200" lvl="2">
              <a:buFont typeface="Arial" pitchFamily="34" charset="0"/>
              <a:buChar char="•"/>
            </a:pPr>
            <a:endParaRPr lang="en-US" sz="2400" dirty="0" smtClean="0"/>
          </a:p>
          <a:p>
            <a:pPr marL="457200" lvl="2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0" name="Picture 9" descr="finding-new-jobs.jpg"/>
          <p:cNvPicPr>
            <a:picLocks noChangeAspect="1"/>
          </p:cNvPicPr>
          <p:nvPr/>
        </p:nvPicPr>
        <p:blipFill>
          <a:blip r:embed="rId3" cstate="print"/>
          <a:srcRect l="10989" r="7692"/>
          <a:stretch>
            <a:fillRect/>
          </a:stretch>
        </p:blipFill>
        <p:spPr>
          <a:xfrm>
            <a:off x="6248400" y="1600200"/>
            <a:ext cx="2438400" cy="174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Successes on political front</a:t>
            </a:r>
            <a:endParaRPr lang="en-US" dirty="0"/>
          </a:p>
        </p:txBody>
      </p:sp>
      <p:pic>
        <p:nvPicPr>
          <p:cNvPr id="5" name="Content Placeholder 4" descr="renfr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1905000" cy="85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676400"/>
            <a:ext cx="5715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Successful partnerships with Recreation / Tourism /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Began to be a “talking point”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Presentations to Council leads to better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Don’t stop talking! Keep showing up!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6" y="3966511"/>
            <a:ext cx="4303776" cy="2474976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114800"/>
            <a:ext cx="3090672" cy="2023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Successes on political front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05804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53319"/>
            <a:ext cx="4318000" cy="193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Small </a:t>
            </a:r>
            <a:r>
              <a:rPr lang="en-CA" sz="2800" dirty="0"/>
              <a:t>Acts, Big </a:t>
            </a:r>
            <a:r>
              <a:rPr lang="en-CA" sz="2800" dirty="0" smtClean="0"/>
              <a:t>Impact</a:t>
            </a:r>
          </a:p>
          <a:p>
            <a:pPr marL="0" indent="0">
              <a:buNone/>
            </a:pPr>
            <a:r>
              <a:rPr lang="en-CA" sz="2800" dirty="0"/>
              <a:t/>
            </a:r>
            <a:br>
              <a:rPr lang="en-CA" sz="2800" dirty="0"/>
            </a:br>
            <a:r>
              <a:rPr lang="en-CA" sz="2000" dirty="0"/>
              <a:t>- attend council meetings regularly!</a:t>
            </a:r>
            <a:br>
              <a:rPr lang="en-CA" sz="2000" dirty="0"/>
            </a:br>
            <a:r>
              <a:rPr lang="en-CA" sz="2000" dirty="0"/>
              <a:t>- make sure council is updated often outside of council </a:t>
            </a:r>
            <a:r>
              <a:rPr lang="en-CA" sz="2000" dirty="0" smtClean="0"/>
              <a:t>meetings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>-  get yourself to "department head" meetings</a:t>
            </a:r>
            <a:br>
              <a:rPr lang="en-CA" sz="2000" dirty="0"/>
            </a:br>
            <a:r>
              <a:rPr lang="en-CA" sz="2000" dirty="0"/>
              <a:t>- inclusion on the municipal strategic planning process</a:t>
            </a:r>
            <a:br>
              <a:rPr lang="en-CA" sz="2000" dirty="0"/>
            </a:br>
            <a:r>
              <a:rPr lang="en-CA" sz="2000" dirty="0"/>
              <a:t>- community petition in response to budget constraints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60560"/>
            <a:ext cx="1952625" cy="994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5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Successes on political front</a:t>
            </a:r>
            <a:endParaRPr lang="en-US" dirty="0"/>
          </a:p>
        </p:txBody>
      </p:sp>
      <p:pic>
        <p:nvPicPr>
          <p:cNvPr id="5" name="Content Placeholder 4" descr="Picture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1761598" cy="126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144" y="173294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Community rallied after lack of service agreement</a:t>
            </a:r>
          </a:p>
          <a:p>
            <a:r>
              <a:rPr lang="en-CA" dirty="0" smtClean="0"/>
              <a:t>Small community = greater interest in soft service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55" y="3339175"/>
            <a:ext cx="3872345" cy="289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238749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Became an election issue with Library Services ranked even higher than Recreation!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Attend Municipal Senior Management Team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Send </a:t>
            </a:r>
            <a:r>
              <a:rPr lang="en-CA" dirty="0" err="1"/>
              <a:t>eNewsletters</a:t>
            </a:r>
            <a:r>
              <a:rPr lang="en-CA" dirty="0"/>
              <a:t> to </a:t>
            </a:r>
            <a:r>
              <a:rPr lang="en-CA" dirty="0" smtClean="0"/>
              <a:t>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Invite politicians to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Social Media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13518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798"/>
            <a:ext cx="3962400" cy="33031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Show me the money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1905000"/>
            <a:ext cx="716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     The Challenge </a:t>
            </a:r>
          </a:p>
          <a:p>
            <a:pPr lvl="3"/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6">
              <a:buFont typeface="Arial" pitchFamily="34" charset="0"/>
              <a:buChar char="•"/>
            </a:pPr>
            <a:r>
              <a:rPr lang="en-US" sz="2800" dirty="0" smtClean="0"/>
              <a:t> Funding models</a:t>
            </a:r>
          </a:p>
          <a:p>
            <a:pPr lvl="6">
              <a:buFont typeface="Arial" pitchFamily="34" charset="0"/>
              <a:buChar char="•"/>
            </a:pPr>
            <a:r>
              <a:rPr lang="en-US" sz="2800" dirty="0" smtClean="0"/>
              <a:t> Service contracts</a:t>
            </a:r>
          </a:p>
          <a:p>
            <a:pPr lvl="6">
              <a:buFont typeface="Arial" pitchFamily="34" charset="0"/>
              <a:buChar char="•"/>
            </a:pPr>
            <a:r>
              <a:rPr lang="en-US" sz="2800" dirty="0" smtClean="0"/>
              <a:t> Competition for funds</a:t>
            </a:r>
          </a:p>
          <a:p>
            <a:pPr lvl="6">
              <a:buFont typeface="Arial" pitchFamily="34" charset="0"/>
              <a:buChar char="•"/>
            </a:pPr>
            <a:r>
              <a:rPr lang="en-US" sz="2800" dirty="0" smtClean="0"/>
              <a:t> Training</a:t>
            </a:r>
          </a:p>
          <a:p>
            <a:pPr lvl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Financial successes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13877"/>
            <a:ext cx="8153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CA" sz="2800" dirty="0"/>
          </a:p>
        </p:txBody>
      </p:sp>
      <p:sp>
        <p:nvSpPr>
          <p:cNvPr id="2" name="Rectangle 1"/>
          <p:cNvSpPr/>
          <p:nvPr/>
        </p:nvSpPr>
        <p:spPr>
          <a:xfrm>
            <a:off x="685800" y="1720840"/>
            <a:ext cx="7543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Grant </a:t>
            </a:r>
            <a:r>
              <a:rPr lang="en-CA" sz="2000" dirty="0"/>
              <a:t>applications and/or shared resources especially partnered</a:t>
            </a:r>
            <a:r>
              <a:rPr lang="en-CA" sz="2000" dirty="0" smtClean="0"/>
              <a:t>: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Industry Canada youth internship with Lanark County Public </a:t>
            </a:r>
            <a:r>
              <a:rPr lang="en-CA" dirty="0" smtClean="0"/>
              <a:t>Libraries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One Book, One Community with Lanark County public </a:t>
            </a:r>
            <a:r>
              <a:rPr lang="en-CA" dirty="0" smtClean="0"/>
              <a:t>Libraries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early literacy tutoring with CROW and Lanark County </a:t>
            </a:r>
            <a:r>
              <a:rPr lang="en-CA" dirty="0" smtClean="0"/>
              <a:t>Public </a:t>
            </a:r>
            <a:r>
              <a:rPr lang="en-CA" dirty="0"/>
              <a:t>Libraries</a:t>
            </a:r>
            <a:br>
              <a:rPr lang="en-CA" dirty="0"/>
            </a:br>
            <a:r>
              <a:rPr lang="en-CA" dirty="0"/>
              <a:t>- Canada 150 grant for </a:t>
            </a:r>
            <a:r>
              <a:rPr lang="en-CA" dirty="0" err="1"/>
              <a:t>Pakenham</a:t>
            </a:r>
            <a:r>
              <a:rPr lang="en-CA" dirty="0"/>
              <a:t> Expansion with the Municipality, real team </a:t>
            </a:r>
            <a:r>
              <a:rPr lang="en-CA" dirty="0" smtClean="0"/>
              <a:t>project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partnered with </a:t>
            </a:r>
            <a:r>
              <a:rPr lang="en-CA" dirty="0" smtClean="0"/>
              <a:t>the Mississippi </a:t>
            </a:r>
            <a:r>
              <a:rPr lang="en-CA" dirty="0"/>
              <a:t>Mills Youth Centre to </a:t>
            </a:r>
            <a:endParaRPr lang="en-CA" dirty="0" smtClean="0"/>
          </a:p>
          <a:p>
            <a:r>
              <a:rPr lang="en-CA" dirty="0" smtClean="0"/>
              <a:t>bring </a:t>
            </a:r>
            <a:r>
              <a:rPr lang="en-CA" dirty="0"/>
              <a:t>a fundraising Book Sale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01" y="4648200"/>
            <a:ext cx="2626771" cy="16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9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8818" y="3810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Financial successes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8" y="4277194"/>
            <a:ext cx="3754582" cy="2421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904999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uccess in fundraising</a:t>
            </a:r>
          </a:p>
          <a:p>
            <a:pPr lvl="1"/>
            <a:r>
              <a:rPr lang="en-CA" dirty="0" smtClean="0"/>
              <a:t>Grants for renovations; community fundraising (moveable shelves; collections; donor wall)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Bequests and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Control of reserves (investment 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Inclusion: energy audit; security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Ensuring library receives </a:t>
            </a:r>
          </a:p>
          <a:p>
            <a:pPr lvl="1"/>
            <a:r>
              <a:rPr lang="en-CA" dirty="0" smtClean="0"/>
              <a:t>ongoing funding via Development Charge </a:t>
            </a:r>
            <a:r>
              <a:rPr lang="en-CA" dirty="0"/>
              <a:t>B</a:t>
            </a:r>
            <a:r>
              <a:rPr lang="en-CA" dirty="0" smtClean="0"/>
              <a:t>y-law review</a:t>
            </a:r>
          </a:p>
        </p:txBody>
      </p:sp>
    </p:spTree>
    <p:extLst>
      <p:ext uri="{BB962C8B-B14F-4D97-AF65-F5344CB8AC3E}">
        <p14:creationId xmlns="" xmlns:p14="http://schemas.microsoft.com/office/powerpoint/2010/main" val="29369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172200" cy="45259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Funding new outreach position</a:t>
            </a:r>
          </a:p>
          <a:p>
            <a:r>
              <a:rPr lang="en-CA" sz="2400" dirty="0" smtClean="0"/>
              <a:t>Budget issues on the table</a:t>
            </a:r>
          </a:p>
          <a:p>
            <a:r>
              <a:rPr lang="en-CA" sz="2400" dirty="0" smtClean="0"/>
              <a:t>Building issues being addressed</a:t>
            </a:r>
          </a:p>
          <a:p>
            <a:r>
              <a:rPr lang="en-CA" sz="2400" dirty="0" smtClean="0"/>
              <a:t>Part of development charges study</a:t>
            </a:r>
          </a:p>
          <a:p>
            <a:r>
              <a:rPr lang="en-CA" sz="2400" dirty="0" smtClean="0"/>
              <a:t>Part of building assessment study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70216"/>
            <a:ext cx="3185330" cy="23843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Financial successes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81"/>
          <a:stretch/>
        </p:blipFill>
        <p:spPr>
          <a:xfrm>
            <a:off x="1158949" y="4262785"/>
            <a:ext cx="3581400" cy="208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75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Get the word 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7924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Challenge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Making the case for library services</a:t>
            </a:r>
          </a:p>
          <a:p>
            <a:pPr lvl="1"/>
            <a:endParaRPr lang="en-US" sz="1400" dirty="0" smtClean="0"/>
          </a:p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Response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Show up!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Be visible!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5" y="3962399"/>
            <a:ext cx="3715755" cy="229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1" y="2431255"/>
            <a:ext cx="4095750" cy="208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80" b="13960"/>
          <a:stretch/>
        </p:blipFill>
        <p:spPr>
          <a:xfrm>
            <a:off x="4076700" y="4478626"/>
            <a:ext cx="4610100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267200"/>
            <a:ext cx="3777863" cy="1936752"/>
          </a:xfrm>
          <a:prstGeom prst="rect">
            <a:avLst/>
          </a:prstGeom>
        </p:spPr>
      </p:pic>
      <p:pic>
        <p:nvPicPr>
          <p:cNvPr id="3" name="Picture 2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5164" y="1219200"/>
            <a:ext cx="1981200" cy="109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lmontePubliclibr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066800"/>
            <a:ext cx="4495800" cy="20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86891" y="381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Mississippi Mills Public Library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1331" y="238734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Pakenham</a:t>
            </a:r>
            <a:r>
              <a:rPr lang="en-US" sz="1600" dirty="0" smtClean="0"/>
              <a:t> Branch</a:t>
            </a:r>
          </a:p>
          <a:p>
            <a:r>
              <a:rPr lang="en-US" sz="1400" dirty="0" smtClean="0"/>
              <a:t>Currently under renovations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71900" y="295629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Almonte</a:t>
            </a:r>
            <a:r>
              <a:rPr lang="en-US" sz="1600" dirty="0" smtClean="0"/>
              <a:t> Branch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581400"/>
            <a:ext cx="4914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Population: 12,500       </a:t>
            </a:r>
          </a:p>
          <a:p>
            <a:r>
              <a:rPr lang="en-CA" dirty="0" smtClean="0"/>
              <a:t>9,280 card holders   (purge after 2 years)</a:t>
            </a:r>
          </a:p>
          <a:p>
            <a:r>
              <a:rPr lang="en-CA" dirty="0" smtClean="0"/>
              <a:t> </a:t>
            </a:r>
          </a:p>
          <a:p>
            <a:r>
              <a:rPr lang="en-CA" dirty="0" smtClean="0"/>
              <a:t>Staffing: 1 full time (CEO)</a:t>
            </a:r>
          </a:p>
          <a:p>
            <a:r>
              <a:rPr lang="en-CA" dirty="0" smtClean="0"/>
              <a:t>7 part time employees; 2 casual/relief  = 4FTE </a:t>
            </a:r>
          </a:p>
          <a:p>
            <a:r>
              <a:rPr lang="en-CA" dirty="0" smtClean="0"/>
              <a:t>Non-unionized</a:t>
            </a:r>
          </a:p>
          <a:p>
            <a:endParaRPr lang="en-CA" sz="1100" dirty="0" smtClean="0"/>
          </a:p>
          <a:p>
            <a:r>
              <a:rPr lang="en-CA" dirty="0" smtClean="0"/>
              <a:t>Total Annual circulation 2016:      155,482</a:t>
            </a:r>
          </a:p>
          <a:p>
            <a:endParaRPr lang="en-CA" sz="1100" dirty="0" smtClean="0"/>
          </a:p>
          <a:p>
            <a:pPr lvl="1"/>
            <a:r>
              <a:rPr lang="en-CA" dirty="0" smtClean="0"/>
              <a:t>Annual Circulation (books only):  117,656</a:t>
            </a:r>
          </a:p>
          <a:p>
            <a:pPr lvl="1"/>
            <a:r>
              <a:rPr lang="en-CA" dirty="0" smtClean="0"/>
              <a:t>DVDs, </a:t>
            </a:r>
            <a:r>
              <a:rPr lang="en-CA" dirty="0" err="1" smtClean="0"/>
              <a:t>eResources</a:t>
            </a:r>
            <a:r>
              <a:rPr lang="en-CA" dirty="0" smtClean="0"/>
              <a:t> etc.                      37,826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Get the word out in </a:t>
            </a:r>
            <a:r>
              <a:rPr lang="en-US" dirty="0" err="1" smtClean="0"/>
              <a:t>Arnprior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993" y="1473874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Monthly </a:t>
            </a:r>
            <a:r>
              <a:rPr lang="en-CA" dirty="0" err="1" smtClean="0"/>
              <a:t>eNewsletter</a:t>
            </a:r>
            <a:r>
              <a:rPr lang="en-CA" dirty="0" smtClean="0"/>
              <a:t> (and hard copy at circulation desk)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Repurpose computers for kiosk displays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Outreach –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enior’s residences (green screen)</a:t>
            </a:r>
          </a:p>
          <a:p>
            <a:pPr lvl="1"/>
            <a:r>
              <a:rPr lang="en-CA" dirty="0" smtClean="0"/>
              <a:t>Pop-up library</a:t>
            </a:r>
          </a:p>
          <a:p>
            <a:pPr lvl="1"/>
            <a:r>
              <a:rPr lang="en-CA" dirty="0" smtClean="0"/>
              <a:t>Join organizations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90" y="2628036"/>
            <a:ext cx="2565981" cy="1920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6" y="3159252"/>
            <a:ext cx="2926080" cy="164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3874"/>
            <a:ext cx="2812121" cy="200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89386" y="4937374"/>
            <a:ext cx="4665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Invite the community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Newspaper column(s); specialty 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Social media – with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Take photos for ongoing promotions!</a:t>
            </a:r>
          </a:p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47" t="14759" r="9885" b="9885"/>
          <a:stretch/>
        </p:blipFill>
        <p:spPr>
          <a:xfrm>
            <a:off x="5840908" y="4025054"/>
            <a:ext cx="2812121" cy="240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Get the word out in Mississippi Mills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6764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Quarterly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Regular </a:t>
            </a:r>
            <a:r>
              <a:rPr lang="en-CA" dirty="0"/>
              <a:t>submission to local papers and online papers "what's happening</a:t>
            </a:r>
            <a:r>
              <a:rPr lang="en-CA" dirty="0" smtClean="0"/>
              <a:t>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Speaking Volumes/</a:t>
            </a:r>
            <a:r>
              <a:rPr lang="en-CA" dirty="0" err="1"/>
              <a:t>Humm</a:t>
            </a:r>
            <a:r>
              <a:rPr lang="en-CA" dirty="0"/>
              <a:t> - a shared rotation between Renfrew, </a:t>
            </a:r>
            <a:r>
              <a:rPr lang="en-CA" dirty="0" err="1"/>
              <a:t>Arnprior</a:t>
            </a:r>
            <a:r>
              <a:rPr lang="en-CA" dirty="0"/>
              <a:t> and Lanark County/Smith Falls libraries</a:t>
            </a:r>
            <a:br>
              <a:rPr lang="en-CA" dirty="0"/>
            </a:br>
            <a:r>
              <a:rPr lang="en-CA" dirty="0"/>
              <a:t>mini electronic picture frames at each service desk soon to be expanded to large screen </a:t>
            </a:r>
            <a:r>
              <a:rPr lang="en-CA" dirty="0" smtClean="0"/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dirty="0" smtClean="0"/>
              <a:t>artnerships e.g. with Mill Street Books brought us the governor general and the Mississippi Valley Textile Museum increased programming</a:t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05" y="3505200"/>
            <a:ext cx="159067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57858"/>
            <a:ext cx="3009524" cy="15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7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Get the word out in Renfrew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527" y="1579418"/>
            <a:ext cx="60890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Outreach is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Go where people are! Storytime in Park, Storytime Trail (Petawawa)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Local newspapers, radio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Social media is a key!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Newcomers nights, church groups, seniors activity centres, Rotary…find out where people are in your community and go there!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Trivia nights…use programs as marketing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3585633" cy="201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770549" cy="315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Kelly\Library pics\great wall seniors cent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876636" cy="222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5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CA" dirty="0" smtClean="0"/>
              <a:t>Kelly Thompson</a:t>
            </a:r>
          </a:p>
          <a:p>
            <a:pPr lvl="5"/>
            <a:r>
              <a:rPr lang="en-CA" dirty="0" smtClean="0"/>
              <a:t>Renfrew Public Library</a:t>
            </a:r>
          </a:p>
          <a:p>
            <a:pPr lvl="5"/>
            <a:r>
              <a:rPr lang="en-CA" dirty="0" smtClean="0"/>
              <a:t>613.432.8151</a:t>
            </a:r>
          </a:p>
          <a:p>
            <a:pPr lvl="5"/>
            <a:r>
              <a:rPr lang="en-CA" dirty="0" smtClean="0">
                <a:hlinkClick r:id="rId3"/>
              </a:rPr>
              <a:t>kthompson@renfrew.library.on.ca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lvl="7"/>
            <a:r>
              <a:rPr lang="en-CA" dirty="0" smtClean="0"/>
              <a:t>Pam Harris</a:t>
            </a:r>
          </a:p>
          <a:p>
            <a:pPr lvl="7"/>
            <a:r>
              <a:rPr lang="en-CA" dirty="0" smtClean="0"/>
              <a:t>Mississippi Mills Public Library</a:t>
            </a:r>
          </a:p>
          <a:p>
            <a:pPr lvl="7"/>
            <a:r>
              <a:rPr lang="en-CA" dirty="0" smtClean="0"/>
              <a:t>613.256.1037</a:t>
            </a:r>
          </a:p>
          <a:p>
            <a:pPr lvl="7"/>
            <a:r>
              <a:rPr lang="en-CA" dirty="0" smtClean="0">
                <a:hlinkClick r:id="rId4"/>
              </a:rPr>
              <a:t>pharris@mississippimills.ca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lvl="4"/>
            <a:r>
              <a:rPr lang="en-CA" dirty="0" smtClean="0"/>
              <a:t>Karen DeLuca</a:t>
            </a:r>
          </a:p>
          <a:p>
            <a:pPr lvl="4"/>
            <a:r>
              <a:rPr lang="en-CA" dirty="0" err="1" smtClean="0"/>
              <a:t>Arnprior</a:t>
            </a:r>
            <a:r>
              <a:rPr lang="en-CA" dirty="0" smtClean="0"/>
              <a:t> Public Library</a:t>
            </a:r>
          </a:p>
          <a:p>
            <a:pPr lvl="4"/>
            <a:r>
              <a:rPr lang="en-CA" dirty="0" smtClean="0"/>
              <a:t>613.623.2279</a:t>
            </a:r>
          </a:p>
          <a:p>
            <a:pPr lvl="4"/>
            <a:r>
              <a:rPr lang="en-CA" dirty="0" smtClean="0">
                <a:hlinkClick r:id="rId5"/>
              </a:rPr>
              <a:t>karen@arnpriorlibrary.ca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65501"/>
            <a:ext cx="3009524" cy="15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99" y="5257800"/>
            <a:ext cx="1414199" cy="101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14" y="1772516"/>
            <a:ext cx="1905000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014" y="472221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079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520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4419600" y="2554940"/>
            <a:ext cx="4572000" cy="289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34927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Renfrew Public Library</a:t>
            </a:r>
            <a:endParaRPr lang="en-US" sz="2800" dirty="0"/>
          </a:p>
        </p:txBody>
      </p:sp>
      <p:pic>
        <p:nvPicPr>
          <p:cNvPr id="5" name="Picture 4" descr="P1010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0"/>
            <a:ext cx="32258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nfr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100224"/>
            <a:ext cx="2336800" cy="1051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390389"/>
            <a:ext cx="5105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Population: 8,799</a:t>
            </a:r>
          </a:p>
          <a:p>
            <a:r>
              <a:rPr lang="en-US" dirty="0" smtClean="0"/>
              <a:t>4741 patrons (purge after 2 years)</a:t>
            </a:r>
          </a:p>
          <a:p>
            <a:endParaRPr lang="en-US" sz="1100" dirty="0" smtClean="0"/>
          </a:p>
          <a:p>
            <a:r>
              <a:rPr lang="en-US" dirty="0" smtClean="0"/>
              <a:t>Staffing:  4 Full time</a:t>
            </a:r>
          </a:p>
          <a:p>
            <a:r>
              <a:rPr lang="en-US" dirty="0" smtClean="0"/>
              <a:t>5 part-time   1.75 FTE  </a:t>
            </a:r>
          </a:p>
          <a:p>
            <a:r>
              <a:rPr lang="en-US" dirty="0" smtClean="0"/>
              <a:t>Unionized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Total Annual circulation 2016:   64,624</a:t>
            </a:r>
          </a:p>
          <a:p>
            <a:endParaRPr lang="en-US" sz="1100" dirty="0" smtClean="0"/>
          </a:p>
          <a:p>
            <a:pPr lvl="1"/>
            <a:r>
              <a:rPr lang="en-US" dirty="0" smtClean="0"/>
              <a:t>Annual circulation books only:  47,861</a:t>
            </a:r>
          </a:p>
          <a:p>
            <a:pPr lvl="1"/>
            <a:r>
              <a:rPr lang="en-US" dirty="0" smtClean="0"/>
              <a:t>DVDs, </a:t>
            </a:r>
            <a:r>
              <a:rPr lang="en-US" dirty="0" err="1" smtClean="0"/>
              <a:t>eResources</a:t>
            </a:r>
            <a:r>
              <a:rPr lang="en-US" dirty="0" smtClean="0"/>
              <a:t> etc.	:           16,763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MG_4105.JPG"/>
          <p:cNvPicPr>
            <a:picLocks noChangeAspect="1"/>
          </p:cNvPicPr>
          <p:nvPr/>
        </p:nvPicPr>
        <p:blipFill>
          <a:blip r:embed="rId3" cstate="print"/>
          <a:srcRect l="5000" t="20000" r="5000" b="15000"/>
          <a:stretch>
            <a:fillRect/>
          </a:stretch>
        </p:blipFill>
        <p:spPr>
          <a:xfrm>
            <a:off x="528541" y="1015056"/>
            <a:ext cx="4308230" cy="207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86000" y="457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Arnprior</a:t>
            </a:r>
            <a:r>
              <a:rPr lang="en-US" sz="2800" dirty="0" smtClean="0"/>
              <a:t> Public Library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7144" y="3215794"/>
            <a:ext cx="55764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Population: 8,721     </a:t>
            </a:r>
          </a:p>
          <a:p>
            <a:r>
              <a:rPr lang="en-US" dirty="0" smtClean="0"/>
              <a:t>Contracting municipality: 7,589</a:t>
            </a:r>
          </a:p>
          <a:p>
            <a:r>
              <a:rPr lang="en-US" dirty="0" smtClean="0"/>
              <a:t>5,160 patrons (purge after 18 months)</a:t>
            </a:r>
          </a:p>
          <a:p>
            <a:endParaRPr lang="en-US" sz="1100" dirty="0" smtClean="0"/>
          </a:p>
          <a:p>
            <a:r>
              <a:rPr lang="en-US" dirty="0" smtClean="0"/>
              <a:t>Staffing:  2 Full time - CEO &amp; Children’s Services Librarian</a:t>
            </a:r>
          </a:p>
          <a:p>
            <a:r>
              <a:rPr lang="en-US" dirty="0" smtClean="0"/>
              <a:t>8 part-time; 2 casual = 4.3 FTE  </a:t>
            </a:r>
          </a:p>
          <a:p>
            <a:r>
              <a:rPr lang="en-US" dirty="0"/>
              <a:t>N</a:t>
            </a:r>
            <a:r>
              <a:rPr lang="en-US" dirty="0" smtClean="0"/>
              <a:t>on-unionized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Total Annual circulation 2016:   131,034</a:t>
            </a:r>
          </a:p>
          <a:p>
            <a:endParaRPr lang="en-US" sz="1100" dirty="0" smtClean="0"/>
          </a:p>
          <a:p>
            <a:pPr lvl="1"/>
            <a:r>
              <a:rPr lang="en-US" dirty="0" smtClean="0"/>
              <a:t>Annual circulation books only:  103,791</a:t>
            </a:r>
          </a:p>
          <a:p>
            <a:pPr lvl="1"/>
            <a:r>
              <a:rPr lang="en-US" dirty="0" smtClean="0"/>
              <a:t>DVDs, </a:t>
            </a:r>
            <a:r>
              <a:rPr lang="en-US" dirty="0" err="1" smtClean="0"/>
              <a:t>eResources</a:t>
            </a:r>
            <a:r>
              <a:rPr lang="en-US" dirty="0" smtClean="0"/>
              <a:t> etc.	:             27,243</a:t>
            </a:r>
          </a:p>
        </p:txBody>
      </p:sp>
      <p:pic>
        <p:nvPicPr>
          <p:cNvPr id="6" name="Picture 5" descr="Arnprior Library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029" y="1828800"/>
            <a:ext cx="3311236" cy="22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icture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599" y="4800600"/>
            <a:ext cx="223409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091" y="1417638"/>
            <a:ext cx="7696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Administration; Board support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Financials </a:t>
            </a:r>
            <a:r>
              <a:rPr lang="en-CA" dirty="0"/>
              <a:t>(coding and tracking all expenses/payments, monthly reports, annual </a:t>
            </a:r>
            <a:r>
              <a:rPr lang="en-CA" dirty="0" smtClean="0"/>
              <a:t>budget, reserves/investments, fundraising, petty cash, deposits); </a:t>
            </a:r>
            <a:r>
              <a:rPr lang="en-CA" dirty="0"/>
              <a:t>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HR  /  Job descriptions </a:t>
            </a:r>
            <a:r>
              <a:rPr lang="en-CA" dirty="0" smtClean="0"/>
              <a:t>/ Pay equity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Renfrew - Union </a:t>
            </a:r>
            <a:r>
              <a:rPr lang="en-CA" dirty="0"/>
              <a:t>negotiations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Adult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Arnprior</a:t>
            </a:r>
            <a:r>
              <a:rPr lang="en-CA" dirty="0" smtClean="0"/>
              <a:t> (planning, execution, evaluation)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Renfrew - Overseeing </a:t>
            </a:r>
            <a:r>
              <a:rPr lang="en-CA" dirty="0"/>
              <a:t>all Programs and Services – Outcome </a:t>
            </a:r>
            <a:r>
              <a:rPr lang="en-CA" dirty="0" smtClean="0"/>
              <a:t>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Mississippi Mills – program oversight</a:t>
            </a:r>
            <a:r>
              <a:rPr lang="en-CA" dirty="0"/>
              <a:t>, planning – mostly lead/facilitate, do hands on programming occasionally or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Collection development / Weeding / ARPs and special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Marketing </a:t>
            </a:r>
            <a:r>
              <a:rPr lang="en-CA" dirty="0"/>
              <a:t>/ </a:t>
            </a:r>
            <a:r>
              <a:rPr lang="en-CA" dirty="0" smtClean="0"/>
              <a:t>Promotions /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Outreach – planning,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Tech Support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Web site /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Building oversight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Responsibility Snapshot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70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l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55225"/>
            <a:ext cx="4181600" cy="31863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8001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You’re officially a CEO of a small public library after …</a:t>
            </a:r>
          </a:p>
          <a:p>
            <a:endParaRPr lang="en-US" sz="2400" dirty="0" smtClean="0"/>
          </a:p>
          <a:p>
            <a:endParaRPr lang="en-US" sz="1100" dirty="0" smtClean="0"/>
          </a:p>
          <a:p>
            <a:pPr lvl="2"/>
            <a:r>
              <a:rPr lang="en-US" dirty="0" smtClean="0"/>
              <a:t>- </a:t>
            </a:r>
            <a:r>
              <a:rPr lang="en-US" sz="2000" dirty="0" smtClean="0"/>
              <a:t>You had to remove all Kleenex from your office as an HR tactic</a:t>
            </a:r>
          </a:p>
          <a:p>
            <a:endParaRPr lang="en-US" sz="1000" dirty="0" smtClean="0"/>
          </a:p>
          <a:p>
            <a:r>
              <a:rPr lang="en-US" sz="2800" dirty="0" smtClean="0"/>
              <a:t>- </a:t>
            </a:r>
            <a:r>
              <a:rPr lang="en-US" sz="2000" dirty="0" smtClean="0"/>
              <a:t>You have stood ankle deep in a library flood</a:t>
            </a:r>
          </a:p>
          <a:p>
            <a:endParaRPr lang="en-US" sz="1200" dirty="0" smtClean="0"/>
          </a:p>
          <a:p>
            <a:r>
              <a:rPr lang="en-US" sz="2800" dirty="0" smtClean="0"/>
              <a:t>- </a:t>
            </a:r>
            <a:r>
              <a:rPr lang="en-US" sz="2000" dirty="0" smtClean="0"/>
              <a:t>You had to use a plunger at a library fundraiser  . . . </a:t>
            </a:r>
          </a:p>
          <a:p>
            <a:r>
              <a:rPr lang="en-US" sz="2000" dirty="0" smtClean="0"/>
              <a:t>                                               while wearing a ball gown!</a:t>
            </a:r>
          </a:p>
        </p:txBody>
      </p:sp>
      <p:pic>
        <p:nvPicPr>
          <p:cNvPr id="5" name="Picture 4" descr="Picture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505200"/>
            <a:ext cx="18796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047601"/>
            <a:ext cx="1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Used with permission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tissuebox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0" y="830407"/>
            <a:ext cx="1346200" cy="1009650"/>
          </a:xfrm>
          <a:prstGeom prst="rect">
            <a:avLst/>
          </a:prstGeom>
        </p:spPr>
      </p:pic>
      <p:pic>
        <p:nvPicPr>
          <p:cNvPr id="8" name="Picture 7" descr="b2-fbvrfx0o-dominik-mart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1473" y="1712878"/>
            <a:ext cx="262454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One person does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02688"/>
            <a:ext cx="5715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Challenge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You fly by the seat of your pants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You never get caught up</a:t>
            </a:r>
          </a:p>
          <a:p>
            <a:pPr lvl="1"/>
            <a:endParaRPr lang="en-US" sz="1400" dirty="0" smtClean="0"/>
          </a:p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Advantage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You know every nook and cranny of the facility,     its services and clientele</a:t>
            </a:r>
            <a:endParaRPr lang="en-US" sz="1100" dirty="0" smtClean="0"/>
          </a:p>
          <a:p>
            <a:pPr marL="457200" lvl="2">
              <a:buFont typeface="Arial" pitchFamily="34" charset="0"/>
              <a:buChar char="•"/>
            </a:pPr>
            <a:r>
              <a:rPr lang="en-US" sz="2000" dirty="0"/>
              <a:t>You have a good understanding of the needs in your community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Y</a:t>
            </a:r>
            <a:r>
              <a:rPr lang="en-US" sz="2000" dirty="0" smtClean="0"/>
              <a:t>ou become a specialist on many fronts</a:t>
            </a:r>
          </a:p>
          <a:p>
            <a:pPr marL="914400" lvl="3"/>
            <a:r>
              <a:rPr lang="en-US" sz="2000" dirty="0" smtClean="0"/>
              <a:t>(Technology, HR specialist, marketing, community support)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02688"/>
            <a:ext cx="2784764" cy="2087262"/>
          </a:xfrm>
          <a:prstGeom prst="rect">
            <a:avLst/>
          </a:prstGeom>
        </p:spPr>
      </p:pic>
      <p:pic>
        <p:nvPicPr>
          <p:cNvPr id="10" name="Picture 9" descr="Picture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907440"/>
            <a:ext cx="1609725" cy="2590800"/>
          </a:xfrm>
          <a:prstGeom prst="rect">
            <a:avLst/>
          </a:prstGeom>
        </p:spPr>
      </p:pic>
      <p:pic>
        <p:nvPicPr>
          <p:cNvPr id="11" name="Picture 10" descr="Picture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3209" y="5277996"/>
            <a:ext cx="2392736" cy="109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6553199" cy="4525963"/>
          </a:xfrm>
        </p:spPr>
        <p:txBody>
          <a:bodyPr>
            <a:normAutofit/>
          </a:bodyPr>
          <a:lstStyle/>
          <a:p>
            <a:pPr lvl="1"/>
            <a:r>
              <a:rPr lang="en-CA" sz="1800" dirty="0" smtClean="0"/>
              <a:t>Community buy-in for moveable shelving project leading to successful fundraising efforts on an ongoing basis </a:t>
            </a:r>
          </a:p>
          <a:p>
            <a:pPr marL="857250" lvl="2" indent="0">
              <a:buNone/>
            </a:pPr>
            <a:r>
              <a:rPr lang="en-CA" sz="1800" dirty="0" smtClean="0"/>
              <a:t>Fashion Shows  |  Author visits  |  Concerts  |  Art Exhibits </a:t>
            </a:r>
          </a:p>
          <a:p>
            <a:pPr marL="857250" lvl="2" indent="0">
              <a:buNone/>
            </a:pPr>
            <a:r>
              <a:rPr lang="en-CA" sz="1800" dirty="0" smtClean="0"/>
              <a:t> </a:t>
            </a:r>
          </a:p>
          <a:p>
            <a:pPr lvl="1"/>
            <a:r>
              <a:rPr lang="en-CA" sz="1800" dirty="0" smtClean="0"/>
              <a:t>Proven track record helped to launch fundraising for iPod Project </a:t>
            </a:r>
          </a:p>
          <a:p>
            <a:pPr marL="457200" lvl="1" indent="0">
              <a:buNone/>
            </a:pPr>
            <a:endParaRPr lang="en-CA" sz="1400" dirty="0" smtClean="0"/>
          </a:p>
          <a:p>
            <a:endParaRPr lang="en-CA" sz="1800" dirty="0" smtClean="0"/>
          </a:p>
          <a:p>
            <a:pPr marL="0" indent="0">
              <a:buNone/>
            </a:pPr>
            <a:endParaRPr lang="en-CA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Successes on community front</a:t>
            </a:r>
            <a:endParaRPr lang="en-US" dirty="0"/>
          </a:p>
        </p:txBody>
      </p:sp>
      <p:pic>
        <p:nvPicPr>
          <p:cNvPr id="6" name="Picture 5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45" y="1984340"/>
            <a:ext cx="1828801" cy="13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879"/>
            <a:ext cx="1357746" cy="203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759340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00400"/>
            <a:ext cx="2843592" cy="332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7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Successes on community front</a:t>
            </a:r>
            <a:endParaRPr lang="en-US" dirty="0"/>
          </a:p>
        </p:txBody>
      </p:sp>
      <p:pic>
        <p:nvPicPr>
          <p:cNvPr id="5" name="Picture 4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458" y="4970721"/>
            <a:ext cx="2378193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Building Connections being out in the </a:t>
            </a:r>
            <a:r>
              <a:rPr lang="en-CA" dirty="0" smtClean="0"/>
              <a:t>community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attend local events from festival to music hall, craft fairs to openings, be there!</a:t>
            </a:r>
            <a:br>
              <a:rPr lang="en-CA" dirty="0"/>
            </a:br>
            <a:r>
              <a:rPr lang="en-CA" dirty="0"/>
              <a:t>- participate in local business breakfasts. Take the opportunity to talk up library events</a:t>
            </a:r>
            <a:br>
              <a:rPr lang="en-CA" dirty="0"/>
            </a:br>
            <a:r>
              <a:rPr lang="en-CA" dirty="0"/>
              <a:t>- attend municipal happenings: open houses, focus </a:t>
            </a:r>
            <a:r>
              <a:rPr lang="en-CA" dirty="0" smtClean="0"/>
              <a:t>groups</a:t>
            </a:r>
          </a:p>
          <a:p>
            <a:endParaRPr lang="en-CA" dirty="0"/>
          </a:p>
          <a:p>
            <a:r>
              <a:rPr lang="en-CA" dirty="0"/>
              <a:t>Create new collections</a:t>
            </a:r>
            <a:r>
              <a:rPr lang="en-CA" dirty="0" smtClean="0"/>
              <a:t>!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- seed library which grew to include lecture series, workshops, partnerships, </a:t>
            </a:r>
            <a:r>
              <a:rPr lang="en-CA" dirty="0" smtClean="0"/>
              <a:t>participation </a:t>
            </a:r>
            <a:r>
              <a:rPr lang="en-CA" dirty="0"/>
              <a:t>in Seedy Saturday 2 </a:t>
            </a:r>
            <a:r>
              <a:rPr lang="en-CA" dirty="0" smtClean="0"/>
              <a:t>years </a:t>
            </a:r>
            <a:r>
              <a:rPr lang="en-CA" dirty="0"/>
              <a:t>running and we will be partnering to build a community oven this spring/summer</a:t>
            </a:r>
            <a:br>
              <a:rPr lang="en-CA" dirty="0"/>
            </a:br>
            <a:r>
              <a:rPr lang="en-CA" dirty="0"/>
              <a:t>- music instrument lending library resulted in school partnership</a:t>
            </a:r>
            <a:br>
              <a:rPr lang="en-CA" dirty="0"/>
            </a:br>
            <a:r>
              <a:rPr lang="en-CA" dirty="0"/>
              <a:t>- disc golf!</a:t>
            </a:r>
          </a:p>
        </p:txBody>
      </p:sp>
    </p:spTree>
    <p:extLst>
      <p:ext uri="{BB962C8B-B14F-4D97-AF65-F5344CB8AC3E}">
        <p14:creationId xmlns="" xmlns:p14="http://schemas.microsoft.com/office/powerpoint/2010/main" val="5730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1111</Words>
  <Application>Microsoft Office PowerPoint</Application>
  <PresentationFormat>On-screen Show (4:3)</PresentationFormat>
  <Paragraphs>283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One person does it all</vt:lpstr>
      <vt:lpstr>Slide 8</vt:lpstr>
      <vt:lpstr>Slide 9</vt:lpstr>
      <vt:lpstr>Slide 10</vt:lpstr>
      <vt:lpstr>Small Town Politics</vt:lpstr>
      <vt:lpstr>Successes on political front</vt:lpstr>
      <vt:lpstr>Successes on political front</vt:lpstr>
      <vt:lpstr>Successes on political front</vt:lpstr>
      <vt:lpstr>Show me the money</vt:lpstr>
      <vt:lpstr>Slide 16</vt:lpstr>
      <vt:lpstr>Slide 17</vt:lpstr>
      <vt:lpstr>Slide 18</vt:lpstr>
      <vt:lpstr>Get the word out</vt:lpstr>
      <vt:lpstr>Get the word out in Arnprior </vt:lpstr>
      <vt:lpstr>Get the word out in Mississippi Mills </vt:lpstr>
      <vt:lpstr>Get the word out in Renfrew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Deluca</dc:creator>
  <cp:lastModifiedBy>Karen Deluca</cp:lastModifiedBy>
  <cp:revision>165</cp:revision>
  <dcterms:created xsi:type="dcterms:W3CDTF">2017-01-12T18:49:15Z</dcterms:created>
  <dcterms:modified xsi:type="dcterms:W3CDTF">2017-03-10T21:16:58Z</dcterms:modified>
</cp:coreProperties>
</file>